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9921-2D77-54E5-A3CA-A610A959D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DD61C-4F07-13BA-475E-51614928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3C50F-B0CD-6C66-0440-E53373D0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0C6C0-F9EA-C47D-211C-6EE994BB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7E1D8-6631-891D-E174-3F8588F3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68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FC14-37C9-A93C-E1CF-A6E34266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982D2-8BB2-DF98-C153-DA7EA9D3C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429E8-1B17-6AF8-28AF-D0E3BA11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417F-A314-4BB9-FF67-DE207114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35A0-3D7E-08E6-F13B-44C5343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05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F78B0-7ED2-E074-86B1-E1A71BBF0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6D4FE-0DEA-7309-CFE0-CDC34BAE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5EED-C024-54CF-ED77-0E2285DB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A8945-AB52-0608-D899-65F5D175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32E88-5738-E203-5414-80D850E1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21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BA1A-4FC1-E0E0-4B2E-FBCD8BD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EFC2-87DD-8FD5-B91A-616AD0E0C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E338-02CB-F13C-53FB-7151C1A4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63E3-12D6-23C9-1F5B-FB6CADB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F9E7E-6027-3693-4DE2-31F5A4E3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4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D9C-4FAF-F394-BBAF-C6743449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0B7A3-E8E6-9AEA-C9B2-1DE7F0710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2907D-FD36-42DF-111D-E858AA3D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3797-7ABE-2D4F-D03E-7667B9DF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6764C-3393-C86F-24E7-EBAAF2DE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0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3962-EA66-D787-8DDC-F70EF275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B355-0D90-CC9A-7B52-B0062C9CE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CBFC6-2856-4F6D-7319-FCF4DB326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209B0-6415-4AE3-C37C-75DBFD5A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4A4F3-630F-0F70-A8F2-C6963A8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95FC6-8742-6D26-903A-57E94A2E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1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ECA3-C69A-3BFC-0BB3-5C2B0743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AAFE7-910E-7D99-BF61-6F5374DF0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1921F-FE00-32C1-B938-668916830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6E936-232E-A45B-E4D2-61CADD1E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E7271-C354-55FF-97EE-7D9E2536B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4B305-6240-EF2B-9173-E95CF23B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A8178-F52C-DD84-4041-39DAA3A9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B3A28-E367-619F-8E26-B6D79963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13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5A20-B6E7-3B79-428C-B20A4545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D3384-F9A1-9008-2CAA-DD8AFA38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2A2F7-8094-7E9A-93F3-5C0A8645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1B109-D490-A966-6345-824ED019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32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5F5A9-BB06-9905-14B1-C3FE9018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FFFDE-0E58-BD06-8F44-48072F13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E385-453B-BBE7-638D-B24AA0B5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7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AE98-405D-10FB-974A-165534BC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93E7-18C6-DD09-CD00-7663CEC7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5DD3-DFF0-F0EF-7CD1-098FC8483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67A9-6ED6-9B58-B2BC-CF9680C1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5BC25-3AF3-A1E5-7736-832410EB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BEDC-A030-38EC-93E0-9B3BE99B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1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C22B-014C-7A7E-8E8D-EE8E5789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65B9B-E424-B2AB-E9D5-6FDD53307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54C67-3264-BC06-E40E-6CC77EC20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2AC6-3AEB-A977-EFF6-2709A9EA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70844-FE37-2A0B-98F3-956F7832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2875C-1FA9-8793-6B03-331113A4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87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0A30C-27DC-B90F-ECC5-E1D4C24D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FBB0C-C311-DCAF-540B-8A9BF229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1E09-6D5A-2590-E5E8-F64DBC7B3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76501-101A-4FC3-B832-96C0EE885D92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8695-BC56-507C-FB05-8EF65AACD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0F488-35F1-A0BB-EFE5-5CE0E606B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AD13-F237-482F-83AA-1B898CED1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707C-D5FE-A9EE-63D1-02FDF93AE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K-Nearest Neighbour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B2440-4913-4B3D-BD57-92B11FFBD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061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38E11-62AF-2438-0D6F-917A3142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" y="938520"/>
            <a:ext cx="11625144" cy="4970960"/>
          </a:xfrm>
        </p:spPr>
      </p:pic>
    </p:spTree>
    <p:extLst>
      <p:ext uri="{BB962C8B-B14F-4D97-AF65-F5344CB8AC3E}">
        <p14:creationId xmlns:p14="http://schemas.microsoft.com/office/powerpoint/2010/main" val="29908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1F4CA-5481-DA53-57B9-E070CC45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4" y="911224"/>
            <a:ext cx="11256528" cy="4943666"/>
          </a:xfrm>
        </p:spPr>
      </p:pic>
      <p:sp>
        <p:nvSpPr>
          <p:cNvPr id="3" name="TextBox 2"/>
          <p:cNvSpPr txBox="1"/>
          <p:nvPr/>
        </p:nvSpPr>
        <p:spPr>
          <a:xfrm>
            <a:off x="1719618" y="5322627"/>
            <a:ext cx="24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(Classification)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15654" y="5131558"/>
            <a:ext cx="13647" cy="232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B462-2111-7AE2-01D5-3E1A23DA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61" y="40555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KNN-K Nearest Neighbour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E4222-904C-A6F8-83DC-3149E594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2" y="1366118"/>
            <a:ext cx="10515599" cy="4997396"/>
          </a:xfrm>
        </p:spPr>
      </p:pic>
    </p:spTree>
    <p:extLst>
      <p:ext uri="{BB962C8B-B14F-4D97-AF65-F5344CB8AC3E}">
        <p14:creationId xmlns:p14="http://schemas.microsoft.com/office/powerpoint/2010/main" val="11661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07F9A-CFBE-A320-72DD-3CEABA66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4" y="576471"/>
            <a:ext cx="10004519" cy="5523266"/>
          </a:xfrm>
        </p:spPr>
      </p:pic>
    </p:spTree>
    <p:extLst>
      <p:ext uri="{BB962C8B-B14F-4D97-AF65-F5344CB8AC3E}">
        <p14:creationId xmlns:p14="http://schemas.microsoft.com/office/powerpoint/2010/main" val="22413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B633A-2A9E-DD8C-7A1D-1C4BD4399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4" y="665564"/>
            <a:ext cx="11450277" cy="5134734"/>
          </a:xfrm>
        </p:spPr>
      </p:pic>
    </p:spTree>
    <p:extLst>
      <p:ext uri="{BB962C8B-B14F-4D97-AF65-F5344CB8AC3E}">
        <p14:creationId xmlns:p14="http://schemas.microsoft.com/office/powerpoint/2010/main" val="7065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1A18A-3BDE-24C7-1D6B-E906DF62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4" y="679213"/>
            <a:ext cx="10975438" cy="5402516"/>
          </a:xfrm>
        </p:spPr>
      </p:pic>
    </p:spTree>
    <p:extLst>
      <p:ext uri="{BB962C8B-B14F-4D97-AF65-F5344CB8AC3E}">
        <p14:creationId xmlns:p14="http://schemas.microsoft.com/office/powerpoint/2010/main" val="38366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D69F1-BBEA-6A3E-C41E-E24680079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" y="545910"/>
            <a:ext cx="11028921" cy="5390866"/>
          </a:xfrm>
        </p:spPr>
      </p:pic>
    </p:spTree>
    <p:extLst>
      <p:ext uri="{BB962C8B-B14F-4D97-AF65-F5344CB8AC3E}">
        <p14:creationId xmlns:p14="http://schemas.microsoft.com/office/powerpoint/2010/main" val="27790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20EBE-9653-850A-6A7C-85D9379CE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7" y="542735"/>
            <a:ext cx="10999899" cy="5681338"/>
          </a:xfrm>
        </p:spPr>
      </p:pic>
    </p:spTree>
    <p:extLst>
      <p:ext uri="{BB962C8B-B14F-4D97-AF65-F5344CB8AC3E}">
        <p14:creationId xmlns:p14="http://schemas.microsoft.com/office/powerpoint/2010/main" val="31355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11DDF-D2D7-3E21-E219-4AC58597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5" y="692860"/>
            <a:ext cx="10560420" cy="5571461"/>
          </a:xfrm>
        </p:spPr>
      </p:pic>
    </p:spTree>
    <p:extLst>
      <p:ext uri="{BB962C8B-B14F-4D97-AF65-F5344CB8AC3E}">
        <p14:creationId xmlns:p14="http://schemas.microsoft.com/office/powerpoint/2010/main" val="42606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00E36-A000-1376-6D0F-FD25F8654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1" y="824831"/>
            <a:ext cx="11185199" cy="4456853"/>
          </a:xfrm>
        </p:spPr>
      </p:pic>
    </p:spTree>
    <p:extLst>
      <p:ext uri="{BB962C8B-B14F-4D97-AF65-F5344CB8AC3E}">
        <p14:creationId xmlns:p14="http://schemas.microsoft.com/office/powerpoint/2010/main" val="6690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5114E-9D9D-9D1B-59C7-992E3B97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3" y="1129587"/>
            <a:ext cx="10205074" cy="4820835"/>
          </a:xfrm>
        </p:spPr>
      </p:pic>
    </p:spTree>
    <p:extLst>
      <p:ext uri="{BB962C8B-B14F-4D97-AF65-F5344CB8AC3E}">
        <p14:creationId xmlns:p14="http://schemas.microsoft.com/office/powerpoint/2010/main" val="14100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74F43-3E03-7AE8-5AB7-5993B1DF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43" y="979464"/>
            <a:ext cx="9803744" cy="4534232"/>
          </a:xfrm>
        </p:spPr>
      </p:pic>
    </p:spTree>
    <p:extLst>
      <p:ext uri="{BB962C8B-B14F-4D97-AF65-F5344CB8AC3E}">
        <p14:creationId xmlns:p14="http://schemas.microsoft.com/office/powerpoint/2010/main" val="40247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C52A9-E067-F12A-A8CF-CAFA636CD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856634"/>
            <a:ext cx="10449643" cy="5066494"/>
          </a:xfrm>
        </p:spPr>
      </p:pic>
    </p:spTree>
    <p:extLst>
      <p:ext uri="{BB962C8B-B14F-4D97-AF65-F5344CB8AC3E}">
        <p14:creationId xmlns:p14="http://schemas.microsoft.com/office/powerpoint/2010/main" val="8797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7E82C-70C4-6189-6F91-E2B1F87FE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" y="1201429"/>
            <a:ext cx="8355665" cy="486177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13" y="285582"/>
            <a:ext cx="3572374" cy="24006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10094" y="309193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✔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10094" y="3447652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✘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0094" y="4220296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✘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10094" y="458003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✔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10094" y="384324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C4AD3-BBB2-2D98-856A-F2768AF6A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3728"/>
            <a:ext cx="10591800" cy="5798477"/>
          </a:xfrm>
        </p:spPr>
      </p:pic>
    </p:spTree>
    <p:extLst>
      <p:ext uri="{BB962C8B-B14F-4D97-AF65-F5344CB8AC3E}">
        <p14:creationId xmlns:p14="http://schemas.microsoft.com/office/powerpoint/2010/main" val="26887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08117-600D-7594-C7E2-ED4E8292C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47" y="979463"/>
            <a:ext cx="9713001" cy="5037785"/>
          </a:xfrm>
        </p:spPr>
      </p:pic>
    </p:spTree>
    <p:extLst>
      <p:ext uri="{BB962C8B-B14F-4D97-AF65-F5344CB8AC3E}">
        <p14:creationId xmlns:p14="http://schemas.microsoft.com/office/powerpoint/2010/main" val="36750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scaling is the </a:t>
            </a:r>
            <a:r>
              <a:rPr lang="en-US" dirty="0">
                <a:solidFill>
                  <a:srgbClr val="FF33CC"/>
                </a:solidFill>
              </a:rPr>
              <a:t>process of normalizing </a:t>
            </a:r>
            <a:r>
              <a:rPr lang="en-US" dirty="0"/>
              <a:t>the range of features in a dataset. In the case of KNN, feature scaling can have both advantages and disadvantages.</a:t>
            </a:r>
          </a:p>
          <a:p>
            <a:r>
              <a:rPr lang="en-US" dirty="0"/>
              <a:t>One </a:t>
            </a:r>
            <a:r>
              <a:rPr lang="en-US" dirty="0">
                <a:solidFill>
                  <a:srgbClr val="FF0000"/>
                </a:solidFill>
              </a:rPr>
              <a:t>disadvantage</a:t>
            </a:r>
            <a:r>
              <a:rPr lang="en-US" dirty="0"/>
              <a:t> of feature scaling in KNN is that it can </a:t>
            </a:r>
            <a:r>
              <a:rPr lang="en-US" dirty="0">
                <a:solidFill>
                  <a:srgbClr val="0000FF"/>
                </a:solidFill>
              </a:rPr>
              <a:t>change the distances</a:t>
            </a:r>
            <a:r>
              <a:rPr lang="en-US" dirty="0"/>
              <a:t> between data points, which are used to determine the nearest neighbors. When </a:t>
            </a:r>
            <a:r>
              <a:rPr lang="en-US" dirty="0">
                <a:solidFill>
                  <a:srgbClr val="0000FF"/>
                </a:solidFill>
              </a:rPr>
              <a:t>features are scaled</a:t>
            </a:r>
            <a:r>
              <a:rPr lang="en-US" dirty="0"/>
              <a:t>, their values are </a:t>
            </a:r>
            <a:r>
              <a:rPr lang="en-US" dirty="0">
                <a:solidFill>
                  <a:srgbClr val="0000FF"/>
                </a:solidFill>
              </a:rPr>
              <a:t>transformed</a:t>
            </a:r>
            <a:r>
              <a:rPr lang="en-US" dirty="0"/>
              <a:t> to fit within a certain range, such as </a:t>
            </a:r>
            <a:r>
              <a:rPr lang="en-US" dirty="0">
                <a:solidFill>
                  <a:srgbClr val="0000FF"/>
                </a:solidFill>
              </a:rPr>
              <a:t>between 0 and 1</a:t>
            </a:r>
            <a:r>
              <a:rPr lang="en-US" dirty="0"/>
              <a:t>. This can cause the </a:t>
            </a:r>
            <a:r>
              <a:rPr lang="en-US" dirty="0">
                <a:solidFill>
                  <a:srgbClr val="FF0000"/>
                </a:solidFill>
              </a:rPr>
              <a:t>distances between points to be distorted</a:t>
            </a:r>
            <a:r>
              <a:rPr lang="en-US" dirty="0"/>
              <a:t>, which can lead to </a:t>
            </a:r>
            <a:r>
              <a:rPr lang="en-US" b="1" i="1" dirty="0">
                <a:solidFill>
                  <a:srgbClr val="FF0000"/>
                </a:solidFill>
              </a:rPr>
              <a:t>incorrect classification results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80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Scaling 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7481"/>
            <a:ext cx="10515600" cy="48394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example, consider a dataset with </a:t>
            </a:r>
            <a:r>
              <a:rPr lang="en-US" b="1" dirty="0"/>
              <a:t>two features</a:t>
            </a:r>
            <a:r>
              <a:rPr lang="en-US" dirty="0"/>
              <a:t>: age and income. The age values range from 20 to 80, while the income values range from 20,000 to 100,000. If these </a:t>
            </a:r>
            <a:r>
              <a:rPr lang="en-US" dirty="0">
                <a:solidFill>
                  <a:srgbClr val="0000FF"/>
                </a:solidFill>
              </a:rPr>
              <a:t>features are not scaled</a:t>
            </a:r>
            <a:r>
              <a:rPr lang="en-US" dirty="0"/>
              <a:t>, the distance between two data points may be </a:t>
            </a:r>
            <a:r>
              <a:rPr lang="en-US" dirty="0">
                <a:solidFill>
                  <a:srgbClr val="0000FF"/>
                </a:solidFill>
              </a:rPr>
              <a:t>dominated by the difference in income</a:t>
            </a:r>
            <a:r>
              <a:rPr lang="en-US" dirty="0"/>
              <a:t>, rather than the difference in age. However, if </a:t>
            </a:r>
            <a:r>
              <a:rPr lang="en-US" dirty="0">
                <a:solidFill>
                  <a:srgbClr val="FF0000"/>
                </a:solidFill>
              </a:rPr>
              <a:t>these features are scaled to fit </a:t>
            </a:r>
            <a:r>
              <a:rPr lang="en-US" dirty="0"/>
              <a:t>within the </a:t>
            </a:r>
            <a:r>
              <a:rPr lang="en-US" dirty="0">
                <a:solidFill>
                  <a:srgbClr val="FF0000"/>
                </a:solidFill>
              </a:rPr>
              <a:t>same range</a:t>
            </a:r>
            <a:r>
              <a:rPr lang="en-US" dirty="0"/>
              <a:t>, such as </a:t>
            </a:r>
            <a:r>
              <a:rPr lang="en-US" dirty="0">
                <a:solidFill>
                  <a:srgbClr val="FF0000"/>
                </a:solidFill>
              </a:rPr>
              <a:t>between 0 and 1</a:t>
            </a:r>
            <a:r>
              <a:rPr lang="en-US" dirty="0"/>
              <a:t>, the distance between data points </a:t>
            </a:r>
            <a:r>
              <a:rPr lang="en-US" b="1" i="1" dirty="0">
                <a:solidFill>
                  <a:srgbClr val="00B050"/>
                </a:solidFill>
              </a:rPr>
              <a:t>may be </a:t>
            </a:r>
            <a:r>
              <a:rPr lang="en-US" b="1" i="1" dirty="0">
                <a:solidFill>
                  <a:srgbClr val="C00000"/>
                </a:solidFill>
              </a:rPr>
              <a:t>dominated by the difference in age</a:t>
            </a:r>
            <a:r>
              <a:rPr lang="en-US" dirty="0"/>
              <a:t>, which </a:t>
            </a:r>
            <a:r>
              <a:rPr lang="en-US" b="1" i="1" dirty="0">
                <a:solidFill>
                  <a:srgbClr val="00B050"/>
                </a:solidFill>
              </a:rPr>
              <a:t>may not be as relevant </a:t>
            </a: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.</a:t>
            </a:r>
          </a:p>
          <a:p>
            <a:r>
              <a:rPr lang="en-US" dirty="0"/>
              <a:t>Therefore, in some cases, feature scaling </a:t>
            </a:r>
            <a:r>
              <a:rPr lang="en-US" b="1" dirty="0">
                <a:solidFill>
                  <a:srgbClr val="0000FF"/>
                </a:solidFill>
              </a:rPr>
              <a:t>may not be appropriate </a:t>
            </a:r>
            <a:r>
              <a:rPr lang="en-US" dirty="0"/>
              <a:t>for KNN, especially when </a:t>
            </a:r>
            <a:r>
              <a:rPr lang="en-US" b="1" i="1" u="sng" dirty="0">
                <a:solidFill>
                  <a:srgbClr val="0000FF"/>
                </a:solidFill>
              </a:rPr>
              <a:t>the features have different units or scales</a:t>
            </a:r>
            <a:r>
              <a:rPr lang="en-US" dirty="0"/>
              <a:t>, and their values are </a:t>
            </a:r>
            <a:r>
              <a:rPr lang="en-US" dirty="0">
                <a:solidFill>
                  <a:srgbClr val="FF0000"/>
                </a:solidFill>
              </a:rPr>
              <a:t>not directly comparable</a:t>
            </a:r>
            <a:r>
              <a:rPr lang="en-US" dirty="0"/>
              <a:t>. In other cases, feature scaling may be </a:t>
            </a:r>
            <a:r>
              <a:rPr lang="en-US" dirty="0">
                <a:solidFill>
                  <a:srgbClr val="FF33CC"/>
                </a:solidFill>
              </a:rPr>
              <a:t>beneficial for KNN</a:t>
            </a:r>
            <a:r>
              <a:rPr lang="en-US" dirty="0"/>
              <a:t>, as it can </a:t>
            </a:r>
            <a:r>
              <a:rPr lang="en-US" b="1" i="1" dirty="0">
                <a:solidFill>
                  <a:srgbClr val="00B0F0"/>
                </a:solidFill>
              </a:rPr>
              <a:t>improve</a:t>
            </a:r>
            <a:r>
              <a:rPr lang="en-US" dirty="0"/>
              <a:t> the </a:t>
            </a:r>
            <a:r>
              <a:rPr lang="en-US" i="1" dirty="0">
                <a:solidFill>
                  <a:srgbClr val="FF33CC"/>
                </a:solidFill>
              </a:rPr>
              <a:t>accuracy</a:t>
            </a:r>
            <a:r>
              <a:rPr lang="en-US" dirty="0"/>
              <a:t> and </a:t>
            </a:r>
            <a:r>
              <a:rPr lang="en-US" i="1" dirty="0">
                <a:solidFill>
                  <a:srgbClr val="FF33CC"/>
                </a:solidFill>
              </a:rPr>
              <a:t>speed</a:t>
            </a:r>
            <a:r>
              <a:rPr lang="en-US" dirty="0"/>
              <a:t> of the algorithm by reducing the impact of features with large values.</a:t>
            </a:r>
          </a:p>
        </p:txBody>
      </p:sp>
    </p:spTree>
    <p:extLst>
      <p:ext uri="{BB962C8B-B14F-4D97-AF65-F5344CB8AC3E}">
        <p14:creationId xmlns:p14="http://schemas.microsoft.com/office/powerpoint/2010/main" val="382941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3BDE6-A87E-2394-921A-AC4A3D62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0" y="1102293"/>
            <a:ext cx="9863872" cy="4875425"/>
          </a:xfrm>
        </p:spPr>
      </p:pic>
    </p:spTree>
    <p:extLst>
      <p:ext uri="{BB962C8B-B14F-4D97-AF65-F5344CB8AC3E}">
        <p14:creationId xmlns:p14="http://schemas.microsoft.com/office/powerpoint/2010/main" val="89474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2F47-A905-3D46-BD0B-126650E47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9" y="709683"/>
            <a:ext cx="10294071" cy="5240741"/>
          </a:xfrm>
        </p:spPr>
      </p:pic>
    </p:spTree>
    <p:extLst>
      <p:ext uri="{BB962C8B-B14F-4D97-AF65-F5344CB8AC3E}">
        <p14:creationId xmlns:p14="http://schemas.microsoft.com/office/powerpoint/2010/main" val="529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1F68B-8C6B-E698-8DD9-75676CDF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" y="1006759"/>
            <a:ext cx="10775874" cy="5011904"/>
          </a:xfrm>
        </p:spPr>
      </p:pic>
    </p:spTree>
    <p:extLst>
      <p:ext uri="{BB962C8B-B14F-4D97-AF65-F5344CB8AC3E}">
        <p14:creationId xmlns:p14="http://schemas.microsoft.com/office/powerpoint/2010/main" val="40416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F9616B-0D4C-F041-C4A4-5954B23A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9" y="856634"/>
            <a:ext cx="10753311" cy="4984608"/>
          </a:xfrm>
        </p:spPr>
      </p:pic>
    </p:spTree>
    <p:extLst>
      <p:ext uri="{BB962C8B-B14F-4D97-AF65-F5344CB8AC3E}">
        <p14:creationId xmlns:p14="http://schemas.microsoft.com/office/powerpoint/2010/main" val="19250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CDB26-413E-9321-F219-7044E3EF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9" y="856634"/>
            <a:ext cx="10715874" cy="5011904"/>
          </a:xfrm>
        </p:spPr>
      </p:pic>
    </p:spTree>
    <p:extLst>
      <p:ext uri="{BB962C8B-B14F-4D97-AF65-F5344CB8AC3E}">
        <p14:creationId xmlns:p14="http://schemas.microsoft.com/office/powerpoint/2010/main" val="897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EB8E5-9F94-542E-7B15-3FFA9C4F3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7" y="815691"/>
            <a:ext cx="11307467" cy="5312154"/>
          </a:xfrm>
        </p:spPr>
      </p:pic>
    </p:spTree>
    <p:extLst>
      <p:ext uri="{BB962C8B-B14F-4D97-AF65-F5344CB8AC3E}">
        <p14:creationId xmlns:p14="http://schemas.microsoft.com/office/powerpoint/2010/main" val="8026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360B5-2493-25AC-2AEB-685F572A3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7" y="747451"/>
            <a:ext cx="11188690" cy="4930017"/>
          </a:xfrm>
        </p:spPr>
      </p:pic>
    </p:spTree>
    <p:extLst>
      <p:ext uri="{BB962C8B-B14F-4D97-AF65-F5344CB8AC3E}">
        <p14:creationId xmlns:p14="http://schemas.microsoft.com/office/powerpoint/2010/main" val="9294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291</Words>
  <Application>Microsoft Office PowerPoint</Application>
  <PresentationFormat>Widescreen</PresentationFormat>
  <Paragraphs>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Office Theme</vt:lpstr>
      <vt:lpstr>K-Nearest Neighbour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KNN-K Nearest Neighbour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Scaling</vt:lpstr>
      <vt:lpstr>Feature Scaling (cont…)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Yazhinikumaravel1606@gmail.com</dc:creator>
  <cp:lastModifiedBy>Admin</cp:lastModifiedBy>
  <cp:revision>13</cp:revision>
  <dcterms:created xsi:type="dcterms:W3CDTF">2023-04-06T09:05:14Z</dcterms:created>
  <dcterms:modified xsi:type="dcterms:W3CDTF">2024-05-03T01:09:00Z</dcterms:modified>
</cp:coreProperties>
</file>